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68" r:id="rId4"/>
    <p:sldId id="258" r:id="rId5"/>
    <p:sldId id="267" r:id="rId6"/>
    <p:sldId id="259" r:id="rId7"/>
    <p:sldId id="260" r:id="rId8"/>
    <p:sldId id="262" r:id="rId9"/>
    <p:sldId id="261" r:id="rId10"/>
    <p:sldId id="264" r:id="rId11"/>
    <p:sldId id="272" r:id="rId12"/>
    <p:sldId id="263" r:id="rId13"/>
    <p:sldId id="265" r:id="rId14"/>
    <p:sldId id="266" r:id="rId15"/>
    <p:sldId id="270" r:id="rId16"/>
    <p:sldId id="269" r:id="rId17"/>
    <p:sldId id="271" r:id="rId18"/>
    <p:sldId id="275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6"/>
  </p:normalViewPr>
  <p:slideViewPr>
    <p:cSldViewPr snapToGrid="0" snapToObjects="1">
      <p:cViewPr>
        <p:scale>
          <a:sx n="109" d="100"/>
          <a:sy n="109" d="100"/>
        </p:scale>
        <p:origin x="68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27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F28E8-E16C-AA40-9D43-088AE1E20504}" type="datetimeFigureOut">
              <a:rPr lang="nl-NL" smtClean="0"/>
              <a:t>13-06-16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D08E1-42A6-8D4B-867B-47580078AA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86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265A6-088C-1546-82CD-7288B4016C0C}" type="datetimeFigureOut">
              <a:rPr lang="nl-NL" smtClean="0"/>
              <a:t>13-06-16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D4395-F7CD-A048-A460-EA38BADF245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4475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D4395-F7CD-A048-A460-EA38BADF2459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989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7A402-4984-174C-AE83-FEFE7BEC7014}" type="datetime1">
              <a:rPr lang="en-US" smtClean="0"/>
              <a:t>6/13/16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752" y="6336109"/>
            <a:ext cx="841248" cy="521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C334-7E83-3048-8051-32E8AEA280B6}" type="datetime1">
              <a:rPr lang="en-US" smtClean="0"/>
              <a:t>6/13/16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1018-467E-4E46-AF83-9FD0BBF45CF1}" type="datetime1">
              <a:rPr lang="en-US" smtClean="0"/>
              <a:t>6/13/16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703A-1458-0844-8F72-EC71F52D859D}" type="datetime1">
              <a:rPr lang="en-US" smtClean="0"/>
              <a:t>6/13/16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F7B9-73A0-954E-98BB-3A8E1D69F9D7}" type="datetime1">
              <a:rPr lang="en-US" smtClean="0"/>
              <a:t>6/13/16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CC1C-1789-9843-BDDE-0E5CCE2303EA}" type="datetime1">
              <a:rPr lang="en-US" smtClean="0"/>
              <a:t>6/13/16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85C4-21EA-264D-9D85-A1EA4047B394}" type="datetime1">
              <a:rPr lang="en-US" smtClean="0"/>
              <a:t>6/13/16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4E5B-FD53-D944-8D99-47B2FF0FEA4E}" type="datetime1">
              <a:rPr lang="en-US" smtClean="0"/>
              <a:t>6/13/16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2FB9-CD3D-894E-864C-AD0AC63E639E}" type="datetime1">
              <a:rPr lang="en-US" smtClean="0"/>
              <a:t>6/13/16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C9EAF81-B736-D94A-AFE0-2D1A18E31763}" type="datetime1">
              <a:rPr lang="en-US" smtClean="0"/>
              <a:t>6/13/16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6AA7-6BF4-CA4B-B575-8681903FE260}" type="datetime1">
              <a:rPr lang="en-US" smtClean="0"/>
              <a:t>6/13/16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58D0D48-284E-E84D-952D-9897B24444BF}" type="datetime1">
              <a:rPr lang="en-US" smtClean="0"/>
              <a:t>6/13/16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752" y="6336109"/>
            <a:ext cx="841248" cy="5218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oas.fi/en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Catarina.Stahle-Nieminen@uta.fi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iomeditech.fi/home.php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Stage-ervaring </a:t>
            </a:r>
            <a:br>
              <a:rPr lang="nl-NL" dirty="0" smtClean="0"/>
            </a:br>
            <a:r>
              <a:rPr lang="nl-NL" dirty="0" smtClean="0"/>
              <a:t>Simon Vanackere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Bio-Informatica Tampere 2016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225" y="36800"/>
            <a:ext cx="2395431" cy="7221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9" t="14170" r="6249" b="9833"/>
          <a:stretch/>
        </p:blipFill>
        <p:spPr>
          <a:xfrm>
            <a:off x="7827264" y="36799"/>
            <a:ext cx="1883961" cy="7537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0" y="36798"/>
            <a:ext cx="1243584" cy="7598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3264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Accomodatie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charset="0"/>
              <a:buChar char="o"/>
            </a:pPr>
            <a:r>
              <a:rPr lang="nl-NL" dirty="0" err="1" smtClean="0"/>
              <a:t>Lapinkaari</a:t>
            </a:r>
            <a:endParaRPr lang="nl-NL" dirty="0" smtClean="0"/>
          </a:p>
          <a:p>
            <a:pPr lvl="1">
              <a:buFont typeface="Courier New" charset="0"/>
              <a:buChar char="o"/>
            </a:pPr>
            <a:r>
              <a:rPr lang="nl-NL" dirty="0" smtClean="0"/>
              <a:t>Meer studentensfeer</a:t>
            </a:r>
          </a:p>
          <a:p>
            <a:pPr lvl="1">
              <a:buFont typeface="Courier New" charset="0"/>
              <a:buChar char="o"/>
            </a:pPr>
            <a:r>
              <a:rPr lang="nl-NL" dirty="0" smtClean="0"/>
              <a:t>Meer studenten en meer groepsactiviteiten</a:t>
            </a:r>
          </a:p>
          <a:p>
            <a:pPr lvl="1">
              <a:buFont typeface="Courier New" charset="0"/>
              <a:buChar char="o"/>
            </a:pPr>
            <a:r>
              <a:rPr lang="nl-NL" dirty="0" smtClean="0"/>
              <a:t>Kleinere kamers (gangen van +/- 20 kamers)</a:t>
            </a:r>
          </a:p>
          <a:p>
            <a:pPr lvl="1">
              <a:buFont typeface="Courier New" charset="0"/>
              <a:buChar char="o"/>
            </a:pPr>
            <a:endParaRPr lang="nl-NL" dirty="0"/>
          </a:p>
          <a:p>
            <a:pPr>
              <a:buFont typeface="Courier New" charset="0"/>
              <a:buChar char="o"/>
            </a:pPr>
            <a:r>
              <a:rPr lang="nl-NL" dirty="0" smtClean="0"/>
              <a:t>Prijs voor </a:t>
            </a:r>
            <a:r>
              <a:rPr lang="nl-NL" dirty="0" err="1" smtClean="0"/>
              <a:t>Lapinkaari</a:t>
            </a:r>
            <a:r>
              <a:rPr lang="nl-NL" dirty="0" smtClean="0"/>
              <a:t>/ </a:t>
            </a:r>
            <a:r>
              <a:rPr lang="nl-NL" dirty="0" err="1" smtClean="0"/>
              <a:t>Rauhaniemi</a:t>
            </a:r>
            <a:endParaRPr lang="nl-NL" dirty="0" smtClean="0"/>
          </a:p>
          <a:p>
            <a:pPr lvl="1">
              <a:buFont typeface="Courier New" charset="0"/>
              <a:buChar char="o"/>
            </a:pPr>
            <a:r>
              <a:rPr lang="nl-NL" smtClean="0"/>
              <a:t>Tussen 260-320 </a:t>
            </a:r>
            <a:r>
              <a:rPr lang="nl-NL" dirty="0" smtClean="0"/>
              <a:t>euro /maand </a:t>
            </a:r>
          </a:p>
          <a:p>
            <a:pPr lvl="1">
              <a:buFont typeface="Courier New" charset="0"/>
              <a:buChar char="o"/>
            </a:pPr>
            <a:r>
              <a:rPr lang="nl-NL" dirty="0" smtClean="0"/>
              <a:t>Inclusief WIFI, water (drinkbaar), </a:t>
            </a:r>
            <a:r>
              <a:rPr lang="nl-NL" dirty="0" err="1" smtClean="0"/>
              <a:t>bemeubeling</a:t>
            </a:r>
            <a:r>
              <a:rPr lang="nl-NL" dirty="0" smtClean="0"/>
              <a:t> (bed, kast, bureau)</a:t>
            </a:r>
          </a:p>
          <a:p>
            <a:pPr lvl="1">
              <a:buFont typeface="Courier New" charset="0"/>
              <a:buChar char="o"/>
            </a:pPr>
            <a:r>
              <a:rPr lang="nl-NL" dirty="0" smtClean="0">
                <a:hlinkClick r:id="rId2"/>
              </a:rPr>
              <a:t>http</a:t>
            </a:r>
            <a:r>
              <a:rPr lang="nl-NL" dirty="0">
                <a:hlinkClick r:id="rId2"/>
              </a:rPr>
              <a:t>://</a:t>
            </a:r>
            <a:r>
              <a:rPr lang="nl-NL" dirty="0" smtClean="0">
                <a:hlinkClick r:id="rId2"/>
              </a:rPr>
              <a:t>www.toas.fi/en</a:t>
            </a:r>
            <a:endParaRPr lang="nl-NL" dirty="0" smtClean="0"/>
          </a:p>
          <a:p>
            <a:pPr lvl="1">
              <a:buFont typeface="Courier New" charset="0"/>
              <a:buChar char="o"/>
            </a:pPr>
            <a:endParaRPr lang="nl-NL" dirty="0" smtClean="0"/>
          </a:p>
          <a:p>
            <a:pPr lvl="1">
              <a:buFont typeface="Courier New" charset="0"/>
              <a:buChar char="o"/>
            </a:pPr>
            <a:endParaRPr lang="nl-NL" dirty="0" smtClean="0"/>
          </a:p>
          <a:p>
            <a:pPr>
              <a:buFont typeface="Courier New" charset="0"/>
              <a:buChar char="o"/>
            </a:pP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523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Accomodatie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charset="0"/>
              <a:buChar char="o"/>
            </a:pPr>
            <a:r>
              <a:rPr lang="nl-NL" dirty="0" smtClean="0"/>
              <a:t>Appartement bevat 2 wasmachines en droogruimte.</a:t>
            </a:r>
          </a:p>
          <a:p>
            <a:pPr>
              <a:buFont typeface="Courier New" charset="0"/>
              <a:buChar char="o"/>
            </a:pPr>
            <a:endParaRPr lang="nl-NL" dirty="0" smtClean="0"/>
          </a:p>
          <a:p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327007"/>
            <a:ext cx="2041398" cy="3060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536" y="2327007"/>
            <a:ext cx="4595816" cy="30608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64992" y="2327007"/>
            <a:ext cx="3157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 smtClean="0"/>
              <a:t>Lapinkaari</a:t>
            </a:r>
            <a:endParaRPr lang="nl-NL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04416" y="2327007"/>
            <a:ext cx="1334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 smtClean="0"/>
              <a:t>Rauhaniemi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2496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Transport &amp; communicatie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charset="0"/>
              <a:buChar char="o"/>
            </a:pPr>
            <a:r>
              <a:rPr lang="nl-NL" dirty="0" smtClean="0"/>
              <a:t>Veel locaties op wandel-afstand</a:t>
            </a:r>
          </a:p>
          <a:p>
            <a:pPr>
              <a:buFont typeface="Courier New" charset="0"/>
              <a:buChar char="o"/>
            </a:pPr>
            <a:r>
              <a:rPr lang="nl-NL" dirty="0" smtClean="0"/>
              <a:t>Zeer goed bus-infrastructuur</a:t>
            </a:r>
          </a:p>
          <a:p>
            <a:pPr lvl="1">
              <a:buFont typeface="Courier New" charset="0"/>
              <a:buChar char="o"/>
            </a:pPr>
            <a:r>
              <a:rPr lang="nl-NL" dirty="0" smtClean="0"/>
              <a:t>Buskaart 34euro/maand (+1-malig 5euro) (ongelimiteerd met bus)</a:t>
            </a:r>
          </a:p>
          <a:p>
            <a:pPr lvl="1">
              <a:buFont typeface="Courier New" charset="0"/>
              <a:buChar char="o"/>
            </a:pPr>
            <a:r>
              <a:rPr lang="nl-NL" dirty="0" smtClean="0"/>
              <a:t>Heel veel bussen! (om de 10-15 min)</a:t>
            </a:r>
          </a:p>
          <a:p>
            <a:pPr>
              <a:buFont typeface="Courier New" charset="0"/>
              <a:buChar char="o"/>
            </a:pPr>
            <a:r>
              <a:rPr lang="nl-NL" dirty="0" err="1" smtClean="0"/>
              <a:t>Prepaid-kaart</a:t>
            </a:r>
            <a:r>
              <a:rPr lang="nl-NL" dirty="0" smtClean="0"/>
              <a:t> voor 22 euro/maand</a:t>
            </a:r>
          </a:p>
          <a:p>
            <a:pPr lvl="1">
              <a:buFont typeface="Courier New" charset="0"/>
              <a:buChar char="o"/>
            </a:pPr>
            <a:r>
              <a:rPr lang="nl-NL" dirty="0" smtClean="0"/>
              <a:t>Ongelimiteerd internet!</a:t>
            </a:r>
          </a:p>
          <a:p>
            <a:pPr lvl="1">
              <a:buFont typeface="Courier New" charset="0"/>
              <a:buChar char="o"/>
            </a:pPr>
            <a:r>
              <a:rPr lang="nl-NL" dirty="0" smtClean="0"/>
              <a:t>Zeer snel internet…</a:t>
            </a:r>
          </a:p>
          <a:p>
            <a:pPr>
              <a:buFont typeface="Courier New" charset="0"/>
              <a:buChar char="o"/>
            </a:pPr>
            <a:r>
              <a:rPr lang="nl-NL" dirty="0" smtClean="0"/>
              <a:t>Contact</a:t>
            </a:r>
          </a:p>
          <a:p>
            <a:pPr lvl="1">
              <a:buFont typeface="Courier New" charset="0"/>
              <a:buChar char="o"/>
            </a:pPr>
            <a:r>
              <a:rPr lang="nl-NL" dirty="0" smtClean="0"/>
              <a:t>Bij problemen </a:t>
            </a:r>
            <a:r>
              <a:rPr lang="nl-NL" dirty="0" err="1" smtClean="0"/>
              <a:t>ivm</a:t>
            </a:r>
            <a:r>
              <a:rPr lang="nl-NL" dirty="0" smtClean="0"/>
              <a:t>. </a:t>
            </a:r>
            <a:r>
              <a:rPr lang="nl-NL" dirty="0" err="1" smtClean="0"/>
              <a:t>accomodatie</a:t>
            </a:r>
            <a:r>
              <a:rPr lang="nl-NL" dirty="0" smtClean="0"/>
              <a:t>, werkplaats, transport…</a:t>
            </a:r>
            <a:br>
              <a:rPr lang="nl-NL" dirty="0" smtClean="0"/>
            </a:br>
            <a:r>
              <a:rPr lang="nl-NL" dirty="0" smtClean="0">
                <a:sym typeface="Wingdings"/>
              </a:rPr>
              <a:t> </a:t>
            </a:r>
            <a:r>
              <a:rPr lang="nl-NL" dirty="0" err="1" smtClean="0">
                <a:sym typeface="Wingdings"/>
              </a:rPr>
              <a:t>international</a:t>
            </a:r>
            <a:r>
              <a:rPr lang="nl-NL" dirty="0" smtClean="0">
                <a:sym typeface="Wingdings"/>
              </a:rPr>
              <a:t> office van UTA (</a:t>
            </a:r>
            <a:r>
              <a:rPr lang="nl-NL" dirty="0">
                <a:sym typeface="Wingdings"/>
              </a:rPr>
              <a:t>U</a:t>
            </a:r>
            <a:r>
              <a:rPr lang="nl-NL" dirty="0" smtClean="0">
                <a:sym typeface="Wingdings"/>
              </a:rPr>
              <a:t>niversity of Tampere)</a:t>
            </a:r>
          </a:p>
          <a:p>
            <a:pPr lvl="2">
              <a:buFont typeface="Courier New" charset="0"/>
              <a:buChar char="o"/>
            </a:pPr>
            <a:r>
              <a:rPr lang="nl-NL" dirty="0" smtClean="0">
                <a:hlinkClick r:id="rId2"/>
              </a:rPr>
              <a:t>Catarina.Stahle-Nieminen@uta.fi</a:t>
            </a:r>
            <a:endParaRPr lang="nl-NL" dirty="0" smtClean="0"/>
          </a:p>
          <a:p>
            <a:pPr lvl="2">
              <a:buFont typeface="Courier New" charset="0"/>
              <a:buChar char="o"/>
            </a:pPr>
            <a:endParaRPr lang="nl-NL" dirty="0" smtClean="0"/>
          </a:p>
          <a:p>
            <a:pPr lvl="1">
              <a:buFont typeface="Courier New" charset="0"/>
              <a:buChar char="o"/>
            </a:pPr>
            <a:endParaRPr lang="nl-NL" dirty="0" smtClean="0"/>
          </a:p>
          <a:p>
            <a:pPr lvl="1">
              <a:buFont typeface="Courier New" charset="0"/>
              <a:buChar char="o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991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Voordelen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charset="0"/>
              <a:buChar char="o"/>
            </a:pPr>
            <a:r>
              <a:rPr lang="nl-NL" dirty="0"/>
              <a:t>Inschrijven in universiteit</a:t>
            </a:r>
          </a:p>
          <a:p>
            <a:pPr lvl="1">
              <a:buFont typeface="Courier New" charset="0"/>
              <a:buChar char="o"/>
            </a:pPr>
            <a:r>
              <a:rPr lang="nl-NL" dirty="0"/>
              <a:t>Internet op werk en </a:t>
            </a:r>
            <a:r>
              <a:rPr lang="nl-NL" dirty="0" smtClean="0"/>
              <a:t>universiteit</a:t>
            </a:r>
          </a:p>
          <a:p>
            <a:pPr lvl="1">
              <a:buFont typeface="Courier New" charset="0"/>
              <a:buChar char="o"/>
            </a:pPr>
            <a:r>
              <a:rPr lang="nl-NL" dirty="0" smtClean="0"/>
              <a:t>Studentenkaart</a:t>
            </a:r>
            <a:endParaRPr lang="nl-NL" dirty="0"/>
          </a:p>
          <a:p>
            <a:pPr>
              <a:buFont typeface="Courier New" charset="0"/>
              <a:buChar char="o"/>
            </a:pPr>
            <a:r>
              <a:rPr lang="nl-NL" dirty="0" smtClean="0"/>
              <a:t>Aanvraag studentenkaart</a:t>
            </a:r>
          </a:p>
          <a:p>
            <a:pPr lvl="1"/>
            <a:r>
              <a:rPr lang="nl-NL" dirty="0" smtClean="0"/>
              <a:t>Maaltijd op alle universiteiten, ziekenhuis voor 2,60 euro.</a:t>
            </a:r>
          </a:p>
          <a:p>
            <a:pPr lvl="1"/>
            <a:r>
              <a:rPr lang="nl-NL" dirty="0" smtClean="0"/>
              <a:t>Korting op vele restaurants en musea!</a:t>
            </a:r>
            <a:endParaRPr lang="nl-NL" dirty="0"/>
          </a:p>
          <a:p>
            <a:pPr>
              <a:buFont typeface="Courier New" charset="0"/>
              <a:buChar char="o"/>
            </a:pPr>
            <a:r>
              <a:rPr lang="nl-NL" dirty="0" smtClean="0"/>
              <a:t>Aanvraag tutor</a:t>
            </a:r>
          </a:p>
          <a:p>
            <a:pPr lvl="1">
              <a:buFont typeface="Courier New" charset="0"/>
              <a:buChar char="o"/>
            </a:pPr>
            <a:r>
              <a:rPr lang="nl-NL" dirty="0" smtClean="0"/>
              <a:t>Persoon die kan helpen met administratie, verkrijgen sleutel…</a:t>
            </a:r>
          </a:p>
          <a:p>
            <a:pPr lvl="1">
              <a:buFont typeface="Courier New" charset="0"/>
              <a:buChar char="o"/>
            </a:pPr>
            <a:endParaRPr lang="nl-NL" dirty="0" smtClean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546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Pro’s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charset="0"/>
              <a:buChar char="o"/>
            </a:pPr>
            <a:r>
              <a:rPr lang="nl-NL" dirty="0" smtClean="0"/>
              <a:t>Erasmus-beurs: 435 euro /maand (=maximum budget)</a:t>
            </a:r>
          </a:p>
          <a:p>
            <a:pPr>
              <a:buFont typeface="Courier New" charset="0"/>
              <a:buChar char="o"/>
            </a:pPr>
            <a:r>
              <a:rPr lang="nl-NL" dirty="0" smtClean="0"/>
              <a:t>Nooit veel cash geld nodig! Overal kan je met bankcontact betalen!</a:t>
            </a:r>
          </a:p>
          <a:p>
            <a:pPr>
              <a:buFont typeface="Courier New" charset="0"/>
              <a:buChar char="o"/>
            </a:pPr>
            <a:r>
              <a:rPr lang="nl-NL" dirty="0" smtClean="0"/>
              <a:t>Heel veel Erasmus studenten in Tampere, ook veel Belgen.</a:t>
            </a:r>
          </a:p>
          <a:p>
            <a:pPr>
              <a:buFont typeface="Courier New" charset="0"/>
              <a:buChar char="o"/>
            </a:pPr>
            <a:r>
              <a:rPr lang="nl-NL" dirty="0" smtClean="0"/>
              <a:t>Vele uitgaansmogelijkheden, iedere week wel iets te doen!</a:t>
            </a:r>
          </a:p>
          <a:p>
            <a:pPr>
              <a:buFont typeface="Courier New" charset="0"/>
              <a:buChar char="o"/>
            </a:pPr>
            <a:r>
              <a:rPr lang="nl-NL" dirty="0" smtClean="0"/>
              <a:t>Busnetwerk</a:t>
            </a:r>
          </a:p>
          <a:p>
            <a:pPr>
              <a:buFont typeface="Courier New" charset="0"/>
              <a:buChar char="o"/>
            </a:pPr>
            <a:r>
              <a:rPr lang="nl-NL" dirty="0"/>
              <a:t>Zeer mooie natuur, bebossing.</a:t>
            </a:r>
          </a:p>
          <a:p>
            <a:pPr>
              <a:buFont typeface="Courier New" charset="0"/>
              <a:buChar char="o"/>
            </a:pPr>
            <a:r>
              <a:rPr lang="nl-NL" dirty="0"/>
              <a:t>Niet ver gelegen van Tallinn (Estland) en Sint-Petersburg (Rusland)</a:t>
            </a:r>
          </a:p>
          <a:p>
            <a:pPr>
              <a:buFont typeface="Courier New" charset="0"/>
              <a:buChar char="o"/>
            </a:pPr>
            <a:r>
              <a:rPr lang="nl-NL" dirty="0" smtClean="0"/>
              <a:t>Bijna iedereen verstaat Engels.</a:t>
            </a:r>
          </a:p>
          <a:p>
            <a:pPr>
              <a:buFont typeface="Courier New" charset="0"/>
              <a:buChar char="o"/>
            </a:pPr>
            <a:r>
              <a:rPr lang="nl-NL" dirty="0" smtClean="0"/>
              <a:t>Het noorderlicht is soms zichtbaar als je geluk hebt!</a:t>
            </a:r>
          </a:p>
          <a:p>
            <a:pPr lvl="1">
              <a:buFont typeface="Courier New" charset="0"/>
              <a:buChar char="o"/>
            </a:pPr>
            <a:endParaRPr lang="nl-NL" dirty="0"/>
          </a:p>
          <a:p>
            <a:pPr>
              <a:buFont typeface="Courier New" charset="0"/>
              <a:buChar char="o"/>
            </a:pPr>
            <a:endParaRPr lang="nl-NL" dirty="0" smtClean="0"/>
          </a:p>
          <a:p>
            <a:pPr>
              <a:buFont typeface="Courier New" charset="0"/>
              <a:buChar char="o"/>
            </a:pPr>
            <a:endParaRPr lang="nl-NL" dirty="0" smtClean="0"/>
          </a:p>
          <a:p>
            <a:pPr>
              <a:buFont typeface="Courier New" charset="0"/>
              <a:buChar char="o"/>
            </a:pPr>
            <a:endParaRPr lang="nl-NL" dirty="0" smtClean="0"/>
          </a:p>
          <a:p>
            <a:pPr>
              <a:buFont typeface="Courier New" charset="0"/>
              <a:buChar char="o"/>
            </a:pPr>
            <a:endParaRPr lang="nl-NL" dirty="0" smtClean="0"/>
          </a:p>
          <a:p>
            <a:pPr>
              <a:buFont typeface="Courier New" charset="0"/>
              <a:buChar char="o"/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" b="5038"/>
          <a:stretch/>
        </p:blipFill>
        <p:spPr>
          <a:xfrm>
            <a:off x="8100645" y="1899921"/>
            <a:ext cx="3240398" cy="2161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645" y="4115408"/>
            <a:ext cx="3240397" cy="215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03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Pro’s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58680"/>
          </a:xfrm>
        </p:spPr>
        <p:txBody>
          <a:bodyPr>
            <a:normAutofit fontScale="85000" lnSpcReduction="20000"/>
          </a:bodyPr>
          <a:lstStyle/>
          <a:p>
            <a:pPr>
              <a:buFont typeface="Courier New" charset="0"/>
              <a:buChar char="o"/>
            </a:pPr>
            <a:r>
              <a:rPr lang="nl-NL" dirty="0"/>
              <a:t>Via ESN FINT (Erasmus Student Network Finns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Internationals</a:t>
            </a:r>
            <a:r>
              <a:rPr lang="nl-NL" dirty="0"/>
              <a:t> in Tampere</a:t>
            </a:r>
            <a:r>
              <a:rPr lang="nl-NL" dirty="0" smtClean="0"/>
              <a:t>)</a:t>
            </a:r>
          </a:p>
          <a:p>
            <a:pPr lvl="1">
              <a:buFont typeface="Courier New" charset="0"/>
              <a:buChar char="o"/>
            </a:pPr>
            <a:r>
              <a:rPr lang="nl-NL" dirty="0" smtClean="0"/>
              <a:t>Zeer goedkoop en leuke activiteiten doen:</a:t>
            </a:r>
          </a:p>
          <a:p>
            <a:pPr lvl="2">
              <a:buFont typeface="Courier New" charset="0"/>
              <a:buChar char="o"/>
            </a:pPr>
            <a:r>
              <a:rPr lang="nl-NL" sz="1600" dirty="0" err="1" smtClean="0"/>
              <a:t>Lasershooting</a:t>
            </a:r>
            <a:endParaRPr lang="nl-NL" sz="1600" dirty="0" smtClean="0"/>
          </a:p>
          <a:p>
            <a:pPr lvl="2">
              <a:buFont typeface="Courier New" charset="0"/>
              <a:buChar char="o"/>
            </a:pPr>
            <a:r>
              <a:rPr lang="nl-NL" sz="1600" dirty="0" smtClean="0"/>
              <a:t>Sauna</a:t>
            </a:r>
          </a:p>
          <a:p>
            <a:pPr lvl="2">
              <a:buFont typeface="Courier New" charset="0"/>
              <a:buChar char="o"/>
            </a:pPr>
            <a:r>
              <a:rPr lang="nl-NL" sz="1600" dirty="0" smtClean="0"/>
              <a:t>Optredens</a:t>
            </a:r>
          </a:p>
          <a:p>
            <a:pPr lvl="2">
              <a:buFont typeface="Courier New" charset="0"/>
              <a:buChar char="o"/>
            </a:pPr>
            <a:r>
              <a:rPr lang="nl-NL" sz="1600" dirty="0" smtClean="0"/>
              <a:t>Feestjes</a:t>
            </a:r>
          </a:p>
          <a:p>
            <a:pPr lvl="2">
              <a:buFont typeface="Courier New" charset="0"/>
              <a:buChar char="o"/>
            </a:pPr>
            <a:r>
              <a:rPr lang="nl-NL" sz="1600" dirty="0" smtClean="0"/>
              <a:t>Trip naar Rusland, Lapland…</a:t>
            </a:r>
          </a:p>
          <a:p>
            <a:pPr lvl="2">
              <a:buFont typeface="Courier New" charset="0"/>
              <a:buChar char="o"/>
            </a:pPr>
            <a:r>
              <a:rPr lang="nl-NL" sz="1600" dirty="0" smtClean="0"/>
              <a:t>Bergbeklimmen</a:t>
            </a:r>
          </a:p>
          <a:p>
            <a:pPr lvl="2">
              <a:buFont typeface="Courier New" charset="0"/>
              <a:buChar char="o"/>
            </a:pPr>
            <a:r>
              <a:rPr lang="nl-NL" sz="1600" dirty="0" smtClean="0"/>
              <a:t>Snowboarden, skiën, schaatsen</a:t>
            </a:r>
          </a:p>
          <a:p>
            <a:pPr lvl="2">
              <a:buFont typeface="Courier New" charset="0"/>
              <a:buChar char="o"/>
            </a:pPr>
            <a:r>
              <a:rPr lang="nl-NL" sz="1600" dirty="0" smtClean="0"/>
              <a:t>ijshockey wedstrijd zien</a:t>
            </a:r>
          </a:p>
          <a:p>
            <a:pPr lvl="2">
              <a:buFont typeface="Courier New" charset="0"/>
              <a:buChar char="o"/>
            </a:pPr>
            <a:r>
              <a:rPr lang="nl-NL" sz="1600" dirty="0" smtClean="0"/>
              <a:t>…</a:t>
            </a:r>
          </a:p>
          <a:p>
            <a:pPr>
              <a:buFont typeface="Courier New" charset="0"/>
              <a:buChar char="o"/>
            </a:pPr>
            <a:r>
              <a:rPr lang="nl-NL" sz="2200" dirty="0" smtClean="0"/>
              <a:t>Je leert vrienden voor het leven kennen!</a:t>
            </a:r>
          </a:p>
          <a:p>
            <a:pPr>
              <a:buFont typeface="Courier New" charset="0"/>
              <a:buChar char="o"/>
            </a:pPr>
            <a:r>
              <a:rPr lang="nl-NL" sz="2200" dirty="0" smtClean="0"/>
              <a:t>Uw taalvaardigheid verbeterd.</a:t>
            </a:r>
          </a:p>
          <a:p>
            <a:pPr>
              <a:buFont typeface="Courier New" charset="0"/>
              <a:buChar char="o"/>
            </a:pPr>
            <a:r>
              <a:rPr lang="nl-NL" sz="2200" dirty="0" smtClean="0"/>
              <a:t>Je leert zelfstandig te leven </a:t>
            </a:r>
            <a:br>
              <a:rPr lang="nl-NL" sz="2200" dirty="0" smtClean="0"/>
            </a:br>
            <a:r>
              <a:rPr lang="nl-NL" sz="2200" dirty="0" smtClean="0"/>
              <a:t>en met moeilijke situaties om te gaan.</a:t>
            </a:r>
          </a:p>
          <a:p>
            <a:pPr lvl="2">
              <a:buFont typeface="Courier New" charset="0"/>
              <a:buChar char="o"/>
            </a:pPr>
            <a:endParaRPr lang="nl-NL" dirty="0" smtClean="0"/>
          </a:p>
          <a:p>
            <a:pPr lvl="2">
              <a:buFont typeface="Courier New" charset="0"/>
              <a:buChar char="o"/>
            </a:pPr>
            <a:endParaRPr lang="nl-NL" dirty="0" smtClean="0"/>
          </a:p>
          <a:p>
            <a:pPr lvl="2">
              <a:buFont typeface="Courier New" charset="0"/>
              <a:buChar char="o"/>
            </a:pPr>
            <a:endParaRPr lang="nl-NL" dirty="0" smtClean="0"/>
          </a:p>
          <a:p>
            <a:pPr lvl="1"/>
            <a:endParaRPr lang="nl-NL" dirty="0"/>
          </a:p>
          <a:p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02" y="2112194"/>
            <a:ext cx="3770961" cy="1390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357" y="3502736"/>
            <a:ext cx="4625206" cy="260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Con’s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charset="0"/>
              <a:buChar char="o"/>
            </a:pPr>
            <a:r>
              <a:rPr lang="nl-NL" dirty="0" smtClean="0"/>
              <a:t>Kan in de winter zeer koud zijn!</a:t>
            </a:r>
          </a:p>
          <a:p>
            <a:pPr>
              <a:buFont typeface="Courier New" charset="0"/>
              <a:buChar char="o"/>
            </a:pPr>
            <a:r>
              <a:rPr lang="nl-NL" dirty="0" smtClean="0"/>
              <a:t>Finnen zijn niet echt sociaal en blijven liever wat op de achtergrond.</a:t>
            </a:r>
          </a:p>
          <a:p>
            <a:pPr>
              <a:buFont typeface="Courier New" charset="0"/>
              <a:buChar char="o"/>
            </a:pPr>
            <a:r>
              <a:rPr lang="nl-NL" dirty="0" smtClean="0"/>
              <a:t>Op de stageplaats wordt er niet veel gebabbeld (zeer stille werksfeer)</a:t>
            </a:r>
          </a:p>
          <a:p>
            <a:pPr>
              <a:buFont typeface="Courier New" charset="0"/>
              <a:buChar char="o"/>
            </a:pPr>
            <a:r>
              <a:rPr lang="nl-NL" dirty="0" smtClean="0"/>
              <a:t>Op de stageplaats moet je zeer zelfstandig zijn, er worden niet veel richtlijnen gegeven.</a:t>
            </a:r>
          </a:p>
          <a:p>
            <a:pPr>
              <a:buFont typeface="Courier New" charset="0"/>
              <a:buChar char="o"/>
            </a:pPr>
            <a:r>
              <a:rPr lang="nl-NL" dirty="0" smtClean="0"/>
              <a:t>Dranken zijn zeer duur, zeker alcoholische dranken.</a:t>
            </a:r>
          </a:p>
          <a:p>
            <a:pPr>
              <a:buFont typeface="Courier New" charset="0"/>
              <a:buChar char="o"/>
            </a:pPr>
            <a:r>
              <a:rPr lang="nl-NL" dirty="0" smtClean="0"/>
              <a:t>Vanaf eind mei, begin juni gaat de zon steeds later onder.</a:t>
            </a:r>
          </a:p>
          <a:p>
            <a:pPr lvl="1">
              <a:buFont typeface="Courier New" charset="0"/>
              <a:buChar char="o"/>
            </a:pPr>
            <a:r>
              <a:rPr lang="nl-NL" dirty="0" smtClean="0"/>
              <a:t>Vanaf de eerste weken van juni kan men de middernachtzon waarnemen waarbij de zon dus niet meer ondergaat.</a:t>
            </a:r>
          </a:p>
          <a:p>
            <a:pPr lvl="1">
              <a:buFont typeface="Courier New" charset="0"/>
              <a:buChar char="o"/>
            </a:pPr>
            <a:r>
              <a:rPr lang="nl-NL" dirty="0" smtClean="0"/>
              <a:t>Hierdoor is er veel licht ‘s nachts en maakt het moeilijker om te slapen.</a:t>
            </a:r>
          </a:p>
          <a:p>
            <a:pPr lvl="1">
              <a:buFont typeface="Courier New" charset="0"/>
              <a:buChar char="o"/>
            </a:pPr>
            <a:endParaRPr lang="nl-NL" dirty="0" smtClean="0"/>
          </a:p>
          <a:p>
            <a:pPr>
              <a:buFont typeface="Courier New" charset="0"/>
              <a:buChar char="o"/>
            </a:pPr>
            <a:endParaRPr lang="nl-NL" dirty="0" smtClean="0"/>
          </a:p>
          <a:p>
            <a:pPr>
              <a:buFont typeface="Courier New" charset="0"/>
              <a:buChar char="o"/>
            </a:pPr>
            <a:endParaRPr lang="nl-NL" dirty="0" smtClean="0"/>
          </a:p>
          <a:p>
            <a:pPr>
              <a:buFont typeface="Courier New" charset="0"/>
              <a:buChar char="o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447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Con’s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charset="0"/>
              <a:buChar char="o"/>
            </a:pPr>
            <a:r>
              <a:rPr lang="nl-NL" dirty="0" smtClean="0"/>
              <a:t>In </a:t>
            </a:r>
            <a:r>
              <a:rPr lang="nl-NL" dirty="0" err="1" smtClean="0"/>
              <a:t>lapinkaari</a:t>
            </a:r>
            <a:r>
              <a:rPr lang="nl-NL" dirty="0" smtClean="0"/>
              <a:t> kan het dikwijls luidruchtig zijn.</a:t>
            </a:r>
          </a:p>
          <a:p>
            <a:pPr>
              <a:buFont typeface="Courier New" charset="0"/>
              <a:buChar char="o"/>
            </a:pPr>
            <a:r>
              <a:rPr lang="nl-NL" dirty="0" smtClean="0"/>
              <a:t>De kamers bevatten zeer lichte gordijnen en sommige zeer slechte matrassen.</a:t>
            </a:r>
          </a:p>
          <a:p>
            <a:pPr lvl="1">
              <a:buFont typeface="Courier New" charset="0"/>
              <a:buChar char="o"/>
            </a:pPr>
            <a:r>
              <a:rPr lang="nl-NL" dirty="0" smtClean="0"/>
              <a:t>De huurder moet ook zelf zijn lakens, kookgerei voorzien (of huren).</a:t>
            </a:r>
          </a:p>
          <a:p>
            <a:pPr>
              <a:buFont typeface="Courier New" charset="0"/>
              <a:buChar char="o"/>
            </a:pPr>
            <a:r>
              <a:rPr lang="nl-NL" dirty="0" smtClean="0"/>
              <a:t>Er zijn amper bakkerijen in Tampere, brood wordt hier niet veel gegeten.</a:t>
            </a:r>
          </a:p>
          <a:p>
            <a:pPr>
              <a:buFont typeface="Courier New" charset="0"/>
              <a:buChar char="o"/>
            </a:pPr>
            <a:r>
              <a:rPr lang="nl-NL" dirty="0" smtClean="0"/>
              <a:t>Geen slagerij of vlees zoals we gewoon zijn in </a:t>
            </a:r>
            <a:r>
              <a:rPr lang="nl-NL" dirty="0" err="1" smtClean="0"/>
              <a:t>Belgi</a:t>
            </a:r>
            <a:r>
              <a:rPr lang="fr-FR" dirty="0" err="1" smtClean="0"/>
              <a:t>ë</a:t>
            </a:r>
            <a:r>
              <a:rPr lang="fr-FR" dirty="0" smtClean="0"/>
              <a:t>.</a:t>
            </a:r>
          </a:p>
          <a:p>
            <a:pPr>
              <a:buFont typeface="Courier New" charset="0"/>
              <a:buChar char="o"/>
            </a:pPr>
            <a:r>
              <a:rPr lang="fr-FR" dirty="0" smtClean="0"/>
              <a:t>Fins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zeer</a:t>
            </a:r>
            <a:r>
              <a:rPr lang="fr-FR" dirty="0" smtClean="0"/>
              <a:t> </a:t>
            </a:r>
            <a:r>
              <a:rPr lang="fr-FR" dirty="0" err="1" smtClean="0"/>
              <a:t>moeilijk</a:t>
            </a:r>
            <a:r>
              <a:rPr lang="fr-FR" dirty="0" smtClean="0"/>
              <a:t> om </a:t>
            </a:r>
            <a:r>
              <a:rPr lang="fr-FR" dirty="0" err="1" smtClean="0"/>
              <a:t>aan</a:t>
            </a:r>
            <a:r>
              <a:rPr lang="fr-FR" dirty="0" smtClean="0"/>
              <a:t> te </a:t>
            </a:r>
            <a:r>
              <a:rPr lang="fr-FR" dirty="0" err="1" smtClean="0"/>
              <a:t>leren</a:t>
            </a:r>
            <a:r>
              <a:rPr lang="fr-FR" dirty="0" smtClean="0"/>
              <a:t>.</a:t>
            </a:r>
            <a:endParaRPr lang="nl-NL" dirty="0" smtClean="0"/>
          </a:p>
          <a:p>
            <a:pPr>
              <a:buFont typeface="Courier New" charset="0"/>
              <a:buChar char="o"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59993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Finnish</a:t>
            </a:r>
            <a:r>
              <a:rPr lang="nl-NL" dirty="0" smtClean="0"/>
              <a:t> </a:t>
            </a:r>
            <a:r>
              <a:rPr lang="nl-NL" dirty="0" err="1" smtClean="0"/>
              <a:t>things</a:t>
            </a:r>
            <a:r>
              <a:rPr lang="nl-NL" dirty="0" smtClean="0"/>
              <a:t>:</a:t>
            </a:r>
            <a:endParaRPr lang="nl-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64286"/>
            <a:ext cx="5363633" cy="40227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54" y="1864286"/>
            <a:ext cx="5814646" cy="436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1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Tips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charset="0"/>
              <a:buChar char="o"/>
            </a:pPr>
            <a:r>
              <a:rPr lang="nl-NL" dirty="0"/>
              <a:t>Bij het dichtdoen van de deuren binnenin uw appartement, </a:t>
            </a:r>
            <a:r>
              <a:rPr lang="nl-NL" dirty="0" smtClean="0"/>
              <a:t>worden </a:t>
            </a:r>
            <a:r>
              <a:rPr lang="nl-NL" dirty="0"/>
              <a:t>deze vanzelf gesloten.</a:t>
            </a:r>
          </a:p>
          <a:p>
            <a:pPr lvl="1">
              <a:buFont typeface="Courier New" charset="0"/>
              <a:buChar char="o"/>
            </a:pPr>
            <a:r>
              <a:rPr lang="nl-NL" dirty="0"/>
              <a:t>Altijd </a:t>
            </a:r>
            <a:r>
              <a:rPr lang="nl-NL" dirty="0" smtClean="0"/>
              <a:t>uw sleutel opzak hebben!</a:t>
            </a:r>
          </a:p>
          <a:p>
            <a:pPr lvl="1">
              <a:buFont typeface="Courier New" charset="0"/>
              <a:buChar char="o"/>
            </a:pPr>
            <a:r>
              <a:rPr lang="nl-NL" dirty="0" smtClean="0"/>
              <a:t>Anders sta je zoals mij na het douchen, (naakt) buitengesloten.</a:t>
            </a:r>
          </a:p>
          <a:p>
            <a:pPr>
              <a:buFont typeface="Courier New" charset="0"/>
              <a:buChar char="o"/>
            </a:pPr>
            <a:r>
              <a:rPr lang="nl-NL" dirty="0" smtClean="0"/>
              <a:t>In mei/juni kan het ook behoorlijk warm zijn</a:t>
            </a:r>
            <a:br>
              <a:rPr lang="nl-NL" dirty="0" smtClean="0"/>
            </a:br>
            <a:r>
              <a:rPr lang="nl-NL" dirty="0" smtClean="0"/>
              <a:t>(rond de 20°C of zelfs meer), doe dus niet alleen </a:t>
            </a:r>
            <a:br>
              <a:rPr lang="nl-NL" dirty="0" smtClean="0"/>
            </a:br>
            <a:r>
              <a:rPr lang="nl-NL" dirty="0" smtClean="0"/>
              <a:t>maar winterkledij mee. Vanaf april is het niet </a:t>
            </a:r>
            <a:br>
              <a:rPr lang="nl-NL" dirty="0" smtClean="0"/>
            </a:br>
            <a:r>
              <a:rPr lang="nl-NL" dirty="0" smtClean="0"/>
              <a:t>uitzonderlijk koud meer…</a:t>
            </a:r>
          </a:p>
          <a:p>
            <a:pPr>
              <a:buFont typeface="Courier New" charset="0"/>
              <a:buChar char="o"/>
            </a:pPr>
            <a:r>
              <a:rPr lang="nl-NL" dirty="0" smtClean="0"/>
              <a:t>Maak dat je jouw studentcard en inschrijving in </a:t>
            </a:r>
            <a:br>
              <a:rPr lang="nl-NL" dirty="0" smtClean="0"/>
            </a:br>
            <a:r>
              <a:rPr lang="nl-NL" dirty="0" smtClean="0"/>
              <a:t>de universiteit van Tampere voor je aankomst </a:t>
            </a:r>
            <a:br>
              <a:rPr lang="nl-NL" dirty="0" smtClean="0"/>
            </a:br>
            <a:r>
              <a:rPr lang="nl-NL" dirty="0" smtClean="0"/>
              <a:t>geregeld hebt. Dit voorkomt vele problemen…</a:t>
            </a:r>
          </a:p>
          <a:p>
            <a:pPr>
              <a:buFont typeface="Courier New" charset="0"/>
              <a:buChar char="o"/>
            </a:pPr>
            <a:r>
              <a:rPr lang="nl-NL" dirty="0" smtClean="0"/>
              <a:t>Vergeet zeker geen lakens/slaapzak mee te doen.</a:t>
            </a:r>
          </a:p>
          <a:p>
            <a:pPr>
              <a:buFont typeface="Courier New" charset="0"/>
              <a:buChar char="o"/>
            </a:pPr>
            <a:endParaRPr lang="nl-NL" dirty="0" smtClean="0"/>
          </a:p>
          <a:p>
            <a:pPr>
              <a:buFont typeface="Courier New" charset="0"/>
              <a:buChar char="o"/>
            </a:pPr>
            <a:endParaRPr lang="nl-NL" dirty="0"/>
          </a:p>
          <a:p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94"/>
          <a:stretch/>
        </p:blipFill>
        <p:spPr>
          <a:xfrm>
            <a:off x="6329143" y="3446585"/>
            <a:ext cx="4826537" cy="242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6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Tampere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nl-NL" dirty="0" smtClean="0"/>
              <a:t>3</a:t>
            </a:r>
            <a:r>
              <a:rPr lang="nl-NL" baseline="30000" dirty="0" smtClean="0"/>
              <a:t>de</a:t>
            </a:r>
            <a:r>
              <a:rPr lang="nl-NL" dirty="0" smtClean="0"/>
              <a:t> grootste stad van Finland (grootste binnenlandse stad </a:t>
            </a:r>
            <a:r>
              <a:rPr lang="nl-NL" dirty="0" err="1" smtClean="0"/>
              <a:t>Scandinavi</a:t>
            </a:r>
            <a:r>
              <a:rPr lang="fr-FR" dirty="0" err="1" smtClean="0"/>
              <a:t>ë</a:t>
            </a:r>
            <a:r>
              <a:rPr lang="fr-FR" dirty="0" smtClean="0"/>
              <a:t>)</a:t>
            </a:r>
          </a:p>
          <a:p>
            <a:pPr>
              <a:buFont typeface="Arial" charset="0"/>
              <a:buChar char="•"/>
            </a:pPr>
            <a:r>
              <a:rPr lang="fr-FR" dirty="0" smtClean="0"/>
              <a:t>+ 200.000 </a:t>
            </a:r>
            <a:r>
              <a:rPr lang="fr-FR" dirty="0" err="1" smtClean="0"/>
              <a:t>inwoners</a:t>
            </a:r>
            <a:endParaRPr lang="fr-FR" dirty="0" smtClean="0"/>
          </a:p>
          <a:p>
            <a:pPr>
              <a:buFont typeface="Arial" charset="0"/>
              <a:buChar char="•"/>
            </a:pPr>
            <a:r>
              <a:rPr lang="fr-FR" dirty="0" smtClean="0"/>
              <a:t>2 </a:t>
            </a:r>
            <a:r>
              <a:rPr lang="fr-FR" dirty="0" err="1" smtClean="0"/>
              <a:t>Universiteiten</a:t>
            </a:r>
            <a:r>
              <a:rPr lang="fr-FR" dirty="0" smtClean="0"/>
              <a:t> :UTA en TAMK en </a:t>
            </a:r>
            <a:r>
              <a:rPr lang="fr-FR" dirty="0" err="1" smtClean="0"/>
              <a:t>hoge</a:t>
            </a:r>
            <a:r>
              <a:rPr lang="fr-FR" dirty="0" smtClean="0"/>
              <a:t> </a:t>
            </a:r>
            <a:r>
              <a:rPr lang="fr-FR" dirty="0" err="1" smtClean="0"/>
              <a:t>school</a:t>
            </a:r>
            <a:r>
              <a:rPr lang="fr-FR" dirty="0" smtClean="0"/>
              <a:t>: TUT</a:t>
            </a:r>
          </a:p>
          <a:p>
            <a:pPr>
              <a:buFont typeface="Arial" charset="0"/>
              <a:buChar char="•"/>
            </a:pPr>
            <a:r>
              <a:rPr lang="fr-FR" dirty="0" err="1" smtClean="0"/>
              <a:t>Vroeger</a:t>
            </a:r>
            <a:r>
              <a:rPr lang="fr-FR" dirty="0" smtClean="0"/>
              <a:t> </a:t>
            </a:r>
            <a:r>
              <a:rPr lang="fr-FR" dirty="0" smtClean="0">
                <a:sym typeface="Wingdings"/>
              </a:rPr>
              <a:t> industrie-/</a:t>
            </a:r>
            <a:r>
              <a:rPr lang="fr-FR" dirty="0" err="1" smtClean="0">
                <a:sym typeface="Wingdings"/>
              </a:rPr>
              <a:t>handelstad</a:t>
            </a:r>
            <a:endParaRPr lang="fr-FR" dirty="0" smtClean="0">
              <a:sym typeface="Wingdings"/>
            </a:endParaRPr>
          </a:p>
          <a:p>
            <a:pPr>
              <a:buFont typeface="Arial" charset="0"/>
              <a:buChar char="•"/>
            </a:pPr>
            <a:r>
              <a:rPr lang="fr-FR" dirty="0" smtClean="0">
                <a:sym typeface="Wingdings"/>
              </a:rPr>
              <a:t>Nu  </a:t>
            </a:r>
            <a:r>
              <a:rPr lang="fr-FR" dirty="0" err="1" smtClean="0">
                <a:sym typeface="Wingdings"/>
              </a:rPr>
              <a:t>Gekende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studentenstad</a:t>
            </a:r>
            <a:endParaRPr lang="fr-FR" dirty="0" smtClean="0">
              <a:sym typeface="Wingdings"/>
            </a:endParaRPr>
          </a:p>
          <a:p>
            <a:pPr>
              <a:buFont typeface="Arial" charset="0"/>
              <a:buChar char="•"/>
            </a:pPr>
            <a:r>
              <a:rPr lang="fr-FR" dirty="0" err="1" smtClean="0">
                <a:sym typeface="Wingdings"/>
              </a:rPr>
              <a:t>Grenst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aan</a:t>
            </a:r>
            <a:r>
              <a:rPr lang="fr-FR" dirty="0" smtClean="0">
                <a:sym typeface="Wingdings"/>
              </a:rPr>
              <a:t> 2 </a:t>
            </a:r>
            <a:r>
              <a:rPr lang="fr-FR" dirty="0" err="1" smtClean="0">
                <a:sym typeface="Wingdings"/>
              </a:rPr>
              <a:t>grote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meren</a:t>
            </a:r>
            <a:r>
              <a:rPr lang="fr-FR" dirty="0" smtClean="0">
                <a:sym typeface="Wingdings"/>
              </a:rPr>
              <a:t>:</a:t>
            </a:r>
          </a:p>
          <a:p>
            <a:pPr lvl="1">
              <a:buFont typeface="Arial" charset="0"/>
              <a:buChar char="•"/>
            </a:pPr>
            <a:r>
              <a:rPr lang="fr-FR" dirty="0"/>
              <a:t>Pyhäjärvi</a:t>
            </a:r>
          </a:p>
          <a:p>
            <a:pPr lvl="1">
              <a:buFont typeface="Arial" charset="0"/>
              <a:buChar char="•"/>
            </a:pPr>
            <a:r>
              <a:rPr lang="fr-FR" dirty="0" smtClean="0"/>
              <a:t>Näsijärvi (+100km </a:t>
            </a:r>
            <a:r>
              <a:rPr lang="fr-FR" dirty="0" err="1" smtClean="0"/>
              <a:t>lang</a:t>
            </a:r>
            <a:r>
              <a:rPr lang="fr-FR" dirty="0" smtClean="0"/>
              <a:t>)</a:t>
            </a:r>
          </a:p>
          <a:p>
            <a:pPr lvl="1">
              <a:buFont typeface="Arial" charset="0"/>
              <a:buChar char="•"/>
            </a:pPr>
            <a:r>
              <a:rPr lang="fr-FR" dirty="0" smtClean="0"/>
              <a:t>Met </a:t>
            </a:r>
            <a:r>
              <a:rPr lang="fr-FR" dirty="0" err="1" smtClean="0"/>
              <a:t>een</a:t>
            </a:r>
            <a:r>
              <a:rPr lang="fr-FR" dirty="0" smtClean="0"/>
              <a:t> </a:t>
            </a:r>
            <a:r>
              <a:rPr lang="fr-FR" dirty="0" err="1" smtClean="0"/>
              <a:t>stroomversnelling</a:t>
            </a:r>
            <a:r>
              <a:rPr lang="fr-FR" dirty="0" smtClean="0"/>
              <a:t> </a:t>
            </a:r>
            <a:r>
              <a:rPr lang="fr-FR" dirty="0" err="1" smtClean="0"/>
              <a:t>tussen</a:t>
            </a:r>
            <a:r>
              <a:rPr lang="fr-FR" dirty="0" smtClean="0"/>
              <a:t> de 2 </a:t>
            </a:r>
            <a:r>
              <a:rPr lang="fr-FR" dirty="0" err="1" smtClean="0"/>
              <a:t>meren</a:t>
            </a:r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0" y="2304288"/>
            <a:ext cx="4706112" cy="33522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765" y="6339840"/>
            <a:ext cx="835235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Tips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charset="0"/>
              <a:buChar char="o"/>
            </a:pPr>
            <a:r>
              <a:rPr lang="nl-NL" dirty="0" smtClean="0"/>
              <a:t>Een internationaal passpoort kan handig zijn als je Sint-Petersburg wil bezoeken.</a:t>
            </a:r>
          </a:p>
          <a:p>
            <a:pPr>
              <a:buFont typeface="Courier New" charset="0"/>
              <a:buChar char="o"/>
            </a:pPr>
            <a:r>
              <a:rPr lang="nl-NL" dirty="0" smtClean="0"/>
              <a:t>Naast Tallinn en Lapland is </a:t>
            </a:r>
            <a:r>
              <a:rPr lang="nl-NL" dirty="0"/>
              <a:t>R</a:t>
            </a:r>
            <a:r>
              <a:rPr lang="nl-NL" dirty="0" smtClean="0"/>
              <a:t>iga en Stockholm ook zeker de moeite om te zien!</a:t>
            </a:r>
          </a:p>
          <a:p>
            <a:pPr>
              <a:buFont typeface="Courier New" charset="0"/>
              <a:buChar char="o"/>
            </a:pPr>
            <a:r>
              <a:rPr lang="nl-NL" dirty="0" smtClean="0"/>
              <a:t>Er is de mogelijkheid tot het huren van een survivalkit (kookgerei, bestek, beddenlakens) , dit kost 75 euro en je krijgt 60 euro terug bij vertrek (via de Universiteit</a:t>
            </a:r>
            <a:r>
              <a:rPr lang="nl-NL" dirty="0" smtClean="0"/>
              <a:t>).</a:t>
            </a:r>
          </a:p>
          <a:p>
            <a:pPr>
              <a:buFont typeface="Courier New" charset="0"/>
              <a:buChar char="o"/>
            </a:pPr>
            <a:r>
              <a:rPr lang="nl-NL" dirty="0" smtClean="0"/>
              <a:t>Neem zeker eens een sauna, naast de sauna in uw gebouw zijn de publieke sauna’s zeker de moeite! Eerst sauna en dan in het ijskoude meer!</a:t>
            </a:r>
            <a:endParaRPr lang="nl-NL" dirty="0" smtClean="0"/>
          </a:p>
          <a:p>
            <a:pPr>
              <a:buFont typeface="Courier New" charset="0"/>
              <a:buChar char="o"/>
            </a:pP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728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Tampere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charset="0"/>
              <a:buChar char="o"/>
            </a:pPr>
            <a:r>
              <a:rPr lang="nl-NL" dirty="0" smtClean="0"/>
              <a:t>Heeft zelf een luchthaven</a:t>
            </a:r>
          </a:p>
          <a:p>
            <a:pPr>
              <a:buFont typeface="Courier New" charset="0"/>
              <a:buChar char="o"/>
            </a:pPr>
            <a:r>
              <a:rPr lang="nl-NL" dirty="0" smtClean="0"/>
              <a:t>160km van Helsinki</a:t>
            </a:r>
          </a:p>
          <a:p>
            <a:pPr lvl="1"/>
            <a:r>
              <a:rPr lang="nl-NL" dirty="0" smtClean="0"/>
              <a:t>1U30 met trein, 2U30 met bus (+/- 10 euro)</a:t>
            </a:r>
          </a:p>
          <a:p>
            <a:pPr>
              <a:buFont typeface="Courier New" charset="0"/>
              <a:buChar char="o"/>
            </a:pPr>
            <a:r>
              <a:rPr lang="nl-NL" dirty="0" smtClean="0"/>
              <a:t>Temperatuur is gemiddeld rond 12 °C tussen april en mei.</a:t>
            </a:r>
          </a:p>
          <a:p>
            <a:pPr lvl="1">
              <a:buFont typeface="Courier New" charset="0"/>
              <a:buChar char="o"/>
            </a:pPr>
            <a:r>
              <a:rPr lang="nl-NL" dirty="0" smtClean="0"/>
              <a:t>Hartje winter tot meer dan -25°C!!!</a:t>
            </a:r>
          </a:p>
          <a:p>
            <a:pPr>
              <a:buFont typeface="Courier New" charset="0"/>
              <a:buChar char="o"/>
            </a:pPr>
            <a:endParaRPr lang="nl-NL" dirty="0" smtClean="0"/>
          </a:p>
          <a:p>
            <a:pPr lvl="1"/>
            <a:endParaRPr lang="nl-NL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3728972"/>
            <a:ext cx="3750211" cy="24995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57" y="3732569"/>
            <a:ext cx="4155831" cy="249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Biomeditech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nl-NL" dirty="0" smtClean="0"/>
              <a:t>Afdeling van UTA &amp; TUT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Vooral toegepast biomedisch onderzoek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Ontwikkeling van </a:t>
            </a:r>
            <a:r>
              <a:rPr lang="nl-NL" dirty="0" err="1" smtClean="0"/>
              <a:t>computationele</a:t>
            </a:r>
            <a:r>
              <a:rPr lang="nl-NL" dirty="0" smtClean="0"/>
              <a:t> data-analysetools en modellen.</a:t>
            </a:r>
          </a:p>
          <a:p>
            <a:pPr lvl="1">
              <a:buFont typeface="Arial" charset="0"/>
              <a:buChar char="•"/>
            </a:pPr>
            <a:r>
              <a:rPr lang="nl-NL" dirty="0" smtClean="0"/>
              <a:t> Grotendeels: Analyse </a:t>
            </a:r>
            <a:r>
              <a:rPr lang="nl-NL" dirty="0"/>
              <a:t>van prostaatkanker en borstkanker </a:t>
            </a:r>
            <a:r>
              <a:rPr lang="nl-NL" dirty="0" smtClean="0"/>
              <a:t>data.</a:t>
            </a:r>
          </a:p>
          <a:p>
            <a:pPr lvl="1">
              <a:buFont typeface="Arial" charset="0"/>
              <a:buChar char="•"/>
            </a:pPr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www.biomeditech.fi/home.php</a:t>
            </a:r>
            <a:endParaRPr lang="nl-NL" dirty="0" smtClean="0"/>
          </a:p>
          <a:p>
            <a:pPr lvl="1">
              <a:buFont typeface="Arial" charset="0"/>
              <a:buChar char="•"/>
            </a:pPr>
            <a:endParaRPr lang="nl-NL" dirty="0" smtClean="0"/>
          </a:p>
          <a:p>
            <a:pPr>
              <a:buFont typeface="Arial" charset="0"/>
              <a:buChar char="•"/>
            </a:pPr>
            <a:endParaRPr lang="nl-NL" dirty="0"/>
          </a:p>
          <a:p>
            <a:pPr>
              <a:buFont typeface="Arial" charset="0"/>
              <a:buChar char="•"/>
            </a:pPr>
            <a:endParaRPr lang="nl-NL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3857414"/>
            <a:ext cx="3712464" cy="1119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821" y="3857413"/>
            <a:ext cx="5131859" cy="126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1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 en collega’s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charset="0"/>
              <a:buChar char="o"/>
            </a:pPr>
            <a:r>
              <a:rPr lang="nl-NL" dirty="0" err="1" smtClean="0"/>
              <a:t>Chipseq</a:t>
            </a:r>
            <a:r>
              <a:rPr lang="nl-NL" dirty="0" smtClean="0"/>
              <a:t>/micro-array data analyse op publieke data.</a:t>
            </a:r>
          </a:p>
          <a:p>
            <a:pPr>
              <a:buFont typeface="Courier New" charset="0"/>
              <a:buChar char="o"/>
            </a:pPr>
            <a:r>
              <a:rPr lang="nl-NL" dirty="0"/>
              <a:t>Onderzoek is voor </a:t>
            </a:r>
            <a:r>
              <a:rPr lang="nl-NL" dirty="0" smtClean="0"/>
              <a:t>Kati </a:t>
            </a:r>
            <a:r>
              <a:rPr lang="nl-NL" dirty="0" err="1" smtClean="0"/>
              <a:t>Porkka</a:t>
            </a:r>
            <a:endParaRPr lang="nl-NL" dirty="0" smtClean="0"/>
          </a:p>
          <a:p>
            <a:pPr lvl="1">
              <a:buFont typeface="Courier New" charset="0"/>
              <a:buChar char="o"/>
            </a:pPr>
            <a:r>
              <a:rPr lang="nl-NL" dirty="0" smtClean="0"/>
              <a:t>PHD-student aan University of Tampere</a:t>
            </a:r>
          </a:p>
          <a:p>
            <a:pPr>
              <a:buFont typeface="Courier New" charset="0"/>
              <a:buChar char="o"/>
            </a:pPr>
            <a:r>
              <a:rPr lang="nl-NL" dirty="0" smtClean="0"/>
              <a:t>Mentors:</a:t>
            </a:r>
          </a:p>
          <a:p>
            <a:pPr lvl="1">
              <a:buFont typeface="Courier New" charset="0"/>
              <a:buChar char="o"/>
            </a:pPr>
            <a:r>
              <a:rPr lang="nl-NL" dirty="0" err="1" smtClean="0"/>
              <a:t>Matti</a:t>
            </a:r>
            <a:r>
              <a:rPr lang="nl-NL" dirty="0" smtClean="0"/>
              <a:t> </a:t>
            </a:r>
            <a:r>
              <a:rPr lang="nl-NL" dirty="0" err="1"/>
              <a:t>Nykter</a:t>
            </a:r>
            <a:r>
              <a:rPr lang="nl-NL" dirty="0"/>
              <a:t>, Professor  </a:t>
            </a:r>
            <a:r>
              <a:rPr lang="nl-NL" dirty="0" err="1"/>
              <a:t>Computational</a:t>
            </a:r>
            <a:r>
              <a:rPr lang="nl-NL" dirty="0"/>
              <a:t> </a:t>
            </a:r>
            <a:r>
              <a:rPr lang="nl-NL" dirty="0" err="1"/>
              <a:t>biology</a:t>
            </a:r>
            <a:endParaRPr lang="nl-NL" dirty="0" smtClean="0"/>
          </a:p>
          <a:p>
            <a:pPr lvl="2">
              <a:buFont typeface="Courier New" charset="0"/>
              <a:buChar char="o"/>
            </a:pPr>
            <a:r>
              <a:rPr lang="nl-NL" dirty="0" err="1" smtClean="0"/>
              <a:t>Institute</a:t>
            </a:r>
            <a:r>
              <a:rPr lang="nl-NL" dirty="0" smtClean="0"/>
              <a:t> </a:t>
            </a:r>
            <a:r>
              <a:rPr lang="nl-NL" dirty="0"/>
              <a:t>of </a:t>
            </a:r>
            <a:r>
              <a:rPr lang="nl-NL" dirty="0" err="1"/>
              <a:t>Biosciences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Medical</a:t>
            </a:r>
            <a:r>
              <a:rPr lang="nl-NL" dirty="0"/>
              <a:t> Technology, University of </a:t>
            </a:r>
            <a:r>
              <a:rPr lang="nl-NL" dirty="0" smtClean="0"/>
              <a:t>Tampere</a:t>
            </a:r>
          </a:p>
          <a:p>
            <a:pPr lvl="1">
              <a:buFont typeface="Courier New" charset="0"/>
              <a:buChar char="o"/>
            </a:pPr>
            <a:r>
              <a:rPr lang="nl-NL" dirty="0" err="1" smtClean="0"/>
              <a:t>Juha</a:t>
            </a:r>
            <a:r>
              <a:rPr lang="nl-NL" dirty="0" smtClean="0"/>
              <a:t> </a:t>
            </a:r>
            <a:r>
              <a:rPr lang="nl-NL" dirty="0" err="1" smtClean="0"/>
              <a:t>Kessili</a:t>
            </a:r>
            <a:r>
              <a:rPr lang="nl-NL" dirty="0" smtClean="0"/>
              <a:t>, Doctor Bio-</a:t>
            </a:r>
            <a:r>
              <a:rPr lang="nl-NL" dirty="0" err="1" smtClean="0"/>
              <a:t>informatics</a:t>
            </a:r>
            <a:endParaRPr lang="nl-NL" dirty="0" smtClean="0"/>
          </a:p>
          <a:p>
            <a:pPr lvl="1">
              <a:buFont typeface="Courier New" charset="0"/>
              <a:buChar char="o"/>
            </a:pPr>
            <a:endParaRPr lang="nl-NL" dirty="0"/>
          </a:p>
          <a:p>
            <a:pPr lvl="1">
              <a:buFont typeface="Courier New" charset="0"/>
              <a:buChar char="o"/>
            </a:pPr>
            <a:r>
              <a:rPr lang="nl-NL" dirty="0" smtClean="0"/>
              <a:t>Werkplaats</a:t>
            </a:r>
          </a:p>
          <a:p>
            <a:pPr lvl="2">
              <a:buFont typeface="Courier New" charset="0"/>
              <a:buChar char="o"/>
            </a:pPr>
            <a:r>
              <a:rPr lang="nl-NL" dirty="0" smtClean="0"/>
              <a:t>Afdeling op 5</a:t>
            </a:r>
            <a:r>
              <a:rPr lang="nl-NL" baseline="30000" dirty="0" smtClean="0"/>
              <a:t>de</a:t>
            </a:r>
            <a:r>
              <a:rPr lang="nl-NL" dirty="0" smtClean="0"/>
              <a:t> verdiep met een 20-tal collega’s.</a:t>
            </a:r>
          </a:p>
          <a:p>
            <a:pPr lvl="2">
              <a:buFont typeface="Courier New" charset="0"/>
              <a:buChar char="o"/>
            </a:pPr>
            <a:r>
              <a:rPr lang="nl-NL" dirty="0" smtClean="0"/>
              <a:t>Veel PhD-studenten en verschillende nationaliteiten.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078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Stage-onderwerp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400" u="sng" dirty="0" smtClean="0"/>
              <a:t>Relatie tussen Oestrogeen en borstkanker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Bindt Oestrogeen receptor met BMP4-gen?</a:t>
            </a:r>
          </a:p>
          <a:p>
            <a:pPr lvl="1">
              <a:buFont typeface="Arial" charset="0"/>
              <a:buChar char="•"/>
            </a:pPr>
            <a:r>
              <a:rPr lang="nl-NL" dirty="0" smtClean="0"/>
              <a:t>Waar is de bindingsplaats tussen ER-receptor en BMP4.</a:t>
            </a:r>
          </a:p>
          <a:p>
            <a:pPr lvl="1">
              <a:buFont typeface="Arial" charset="0"/>
              <a:buChar char="•"/>
            </a:pPr>
            <a:endParaRPr lang="nl-NL" dirty="0"/>
          </a:p>
          <a:p>
            <a:pPr>
              <a:buFont typeface="Arial" charset="0"/>
              <a:buChar char="•"/>
            </a:pPr>
            <a:r>
              <a:rPr lang="nl-NL" dirty="0" smtClean="0"/>
              <a:t>Wijzigt expressie BMP4 door oestrogeen-behandeling?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Hypothese: Oestrogeen </a:t>
            </a:r>
            <a:r>
              <a:rPr lang="nl-NL" dirty="0" smtClean="0">
                <a:sym typeface="Wingdings"/>
              </a:rPr>
              <a:t> </a:t>
            </a:r>
            <a:r>
              <a:rPr lang="nl-NL" dirty="0" err="1" smtClean="0">
                <a:sym typeface="Wingdings"/>
              </a:rPr>
              <a:t>downregulation</a:t>
            </a:r>
            <a:r>
              <a:rPr lang="nl-NL" dirty="0" smtClean="0">
                <a:sym typeface="Wingdings"/>
              </a:rPr>
              <a:t> of BMP4</a:t>
            </a:r>
          </a:p>
          <a:p>
            <a:pPr lvl="1">
              <a:buFont typeface="Arial" charset="0"/>
              <a:buChar char="•"/>
            </a:pPr>
            <a:r>
              <a:rPr lang="nl-NL" dirty="0" smtClean="0">
                <a:sym typeface="Wingdings"/>
              </a:rPr>
              <a:t>TRUE/FALSE?</a:t>
            </a:r>
          </a:p>
          <a:p>
            <a:pPr lvl="1">
              <a:buFont typeface="Arial" charset="0"/>
              <a:buChar char="•"/>
            </a:pPr>
            <a:r>
              <a:rPr lang="nl-NL" dirty="0" smtClean="0">
                <a:sym typeface="Wingdings"/>
              </a:rPr>
              <a:t>Als TRUE:  BMP4 werkt borstkanker tegen.</a:t>
            </a:r>
          </a:p>
          <a:p>
            <a:pPr>
              <a:buFont typeface="Arial" charset="0"/>
              <a:buChar char="•"/>
            </a:pPr>
            <a:r>
              <a:rPr lang="nl-NL" dirty="0" smtClean="0">
                <a:sym typeface="Wingdings"/>
              </a:rPr>
              <a:t>In de toekomst </a:t>
            </a:r>
            <a:r>
              <a:rPr lang="nl-NL" dirty="0" err="1" smtClean="0">
                <a:sym typeface="Wingdings"/>
              </a:rPr>
              <a:t>ipv</a:t>
            </a:r>
            <a:r>
              <a:rPr lang="nl-NL" dirty="0" smtClean="0">
                <a:sym typeface="Wingdings"/>
              </a:rPr>
              <a:t>. Behandeling borstkanker: </a:t>
            </a:r>
            <a:br>
              <a:rPr lang="nl-NL" dirty="0" smtClean="0">
                <a:sym typeface="Wingdings"/>
              </a:rPr>
            </a:br>
            <a:r>
              <a:rPr lang="nl-NL" dirty="0" smtClean="0">
                <a:sym typeface="Wingdings"/>
              </a:rPr>
              <a:t> </a:t>
            </a:r>
            <a:r>
              <a:rPr lang="nl-NL" dirty="0" err="1" smtClean="0">
                <a:sym typeface="Wingdings"/>
              </a:rPr>
              <a:t>ipv</a:t>
            </a:r>
            <a:r>
              <a:rPr lang="nl-NL" dirty="0" smtClean="0">
                <a:sym typeface="Wingdings"/>
              </a:rPr>
              <a:t> </a:t>
            </a:r>
            <a:r>
              <a:rPr lang="nl-NL" dirty="0">
                <a:sym typeface="Wingdings"/>
              </a:rPr>
              <a:t>o</a:t>
            </a:r>
            <a:r>
              <a:rPr lang="nl-NL" dirty="0" smtClean="0">
                <a:sym typeface="Wingdings"/>
              </a:rPr>
              <a:t>estrogeen gehalte te laten zakken  behandeling met BMP4…</a:t>
            </a:r>
          </a:p>
          <a:p>
            <a:pPr>
              <a:buFont typeface="Arial" charset="0"/>
              <a:buChar char="•"/>
            </a:pPr>
            <a:endParaRPr lang="nl-NL" dirty="0" smtClean="0">
              <a:sym typeface="Wingdings"/>
            </a:endParaRPr>
          </a:p>
          <a:p>
            <a:pPr lvl="1">
              <a:buFont typeface="Arial" charset="0"/>
              <a:buChar char="•"/>
            </a:pPr>
            <a:endParaRPr lang="nl-NL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654" y="2155394"/>
            <a:ext cx="2296027" cy="3588913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951742" y="1755285"/>
            <a:ext cx="2203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u="sng" dirty="0" err="1" smtClean="0"/>
              <a:t>Estrogen</a:t>
            </a:r>
            <a:r>
              <a:rPr lang="nl-NL" sz="2000" u="sng" dirty="0" smtClean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1903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</a:t>
            </a:r>
            <a:r>
              <a:rPr lang="nl-NL" dirty="0" smtClean="0"/>
              <a:t>tage-onderwerp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nl-NL" dirty="0" smtClean="0"/>
              <a:t>CHIP-</a:t>
            </a:r>
            <a:r>
              <a:rPr lang="nl-NL" dirty="0" err="1" smtClean="0"/>
              <a:t>seq</a:t>
            </a:r>
            <a:r>
              <a:rPr lang="nl-NL" dirty="0" smtClean="0"/>
              <a:t> oestrogeen-receptordata </a:t>
            </a:r>
          </a:p>
          <a:p>
            <a:pPr lvl="1">
              <a:buFont typeface="Arial" charset="0"/>
              <a:buChar char="•"/>
            </a:pPr>
            <a:r>
              <a:rPr lang="nl-NL" dirty="0" smtClean="0"/>
              <a:t>van </a:t>
            </a:r>
            <a:r>
              <a:rPr lang="nl-NL" dirty="0" err="1" smtClean="0"/>
              <a:t>Arrayexpress</a:t>
            </a:r>
            <a:r>
              <a:rPr lang="nl-NL" dirty="0" smtClean="0"/>
              <a:t>, ENA, GEO.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CHIP-</a:t>
            </a:r>
            <a:r>
              <a:rPr lang="nl-NL" dirty="0" err="1" smtClean="0"/>
              <a:t>seq</a:t>
            </a:r>
            <a:r>
              <a:rPr lang="nl-NL" dirty="0" smtClean="0"/>
              <a:t> = Chromatine </a:t>
            </a:r>
            <a:r>
              <a:rPr lang="nl-NL" dirty="0" err="1" smtClean="0"/>
              <a:t>Immunoprecipiatie</a:t>
            </a:r>
            <a:r>
              <a:rPr lang="nl-NL" dirty="0" smtClean="0"/>
              <a:t> </a:t>
            </a:r>
            <a:r>
              <a:rPr lang="nl-NL" dirty="0" err="1" smtClean="0"/>
              <a:t>sequenering</a:t>
            </a:r>
            <a:r>
              <a:rPr lang="nl-NL" dirty="0" smtClean="0"/>
              <a:t>. 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Naast binding van ER met BMP4 wordt er ook gekeken naar: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BMP4 receptors (ACVR1, BMPR1A, BMPR1B, ACVR2A, </a:t>
            </a:r>
            <a:br>
              <a:rPr lang="en-US" dirty="0"/>
            </a:br>
            <a:r>
              <a:rPr lang="en-US" dirty="0" smtClean="0"/>
              <a:t>ACVR2B</a:t>
            </a:r>
            <a:r>
              <a:rPr lang="en-US" dirty="0"/>
              <a:t>, BMPR2 Short, BMPR2 </a:t>
            </a:r>
            <a:r>
              <a:rPr lang="en-US" dirty="0" smtClean="0"/>
              <a:t>Long)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TGF-</a:t>
            </a:r>
            <a:r>
              <a:rPr lang="en-US" dirty="0" smtClean="0">
                <a:latin typeface="Symbol" charset="2"/>
                <a:ea typeface="Calibri" charset="0"/>
                <a:cs typeface="Times New Roman" charset="0"/>
              </a:rPr>
              <a:t>b</a:t>
            </a:r>
            <a:r>
              <a:rPr lang="en-US" dirty="0" smtClean="0"/>
              <a:t> 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TGF-</a:t>
            </a:r>
            <a:r>
              <a:rPr lang="en-US" dirty="0">
                <a:latin typeface="Symbol" charset="2"/>
                <a:ea typeface="Calibri" charset="0"/>
                <a:cs typeface="Times New Roman" charset="0"/>
              </a:rPr>
              <a:t>b</a:t>
            </a:r>
            <a:r>
              <a:rPr lang="en-US" dirty="0" smtClean="0"/>
              <a:t> </a:t>
            </a:r>
            <a:r>
              <a:rPr lang="en-US" dirty="0"/>
              <a:t>receptors (</a:t>
            </a:r>
            <a:r>
              <a:rPr lang="en-US" dirty="0" err="1" smtClean="0"/>
              <a:t>T</a:t>
            </a:r>
            <a:r>
              <a:rPr lang="en-US" dirty="0" err="1">
                <a:latin typeface="Symbol" charset="2"/>
                <a:ea typeface="Calibri" charset="0"/>
                <a:cs typeface="Times New Roman" charset="0"/>
              </a:rPr>
              <a:t>b</a:t>
            </a:r>
            <a:r>
              <a:rPr lang="en-US" dirty="0" err="1" smtClean="0"/>
              <a:t>R</a:t>
            </a:r>
            <a:r>
              <a:rPr lang="en-US" dirty="0" smtClean="0"/>
              <a:t>-I </a:t>
            </a:r>
            <a:r>
              <a:rPr lang="en-US" dirty="0"/>
              <a:t>and </a:t>
            </a:r>
            <a:r>
              <a:rPr lang="en-US" dirty="0" err="1" smtClean="0"/>
              <a:t>T</a:t>
            </a:r>
            <a:r>
              <a:rPr lang="en-US" dirty="0" err="1">
                <a:latin typeface="Symbol" charset="2"/>
                <a:ea typeface="Calibri" charset="0"/>
                <a:cs typeface="Times New Roman" charset="0"/>
              </a:rPr>
              <a:t>b</a:t>
            </a:r>
            <a:r>
              <a:rPr lang="en-US" dirty="0" err="1" smtClean="0"/>
              <a:t>R</a:t>
            </a:r>
            <a:r>
              <a:rPr lang="en-US" dirty="0" smtClean="0"/>
              <a:t>-II</a:t>
            </a:r>
            <a:r>
              <a:rPr lang="en-US" dirty="0"/>
              <a:t>)</a:t>
            </a:r>
          </a:p>
          <a:p>
            <a:pPr lvl="1">
              <a:buFont typeface="Arial" charset="0"/>
              <a:buChar char="•"/>
            </a:pP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728" y="1011981"/>
            <a:ext cx="3906520" cy="520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3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Stage onderwerp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Workflow chip-</a:t>
            </a:r>
            <a:r>
              <a:rPr lang="nl-NL" dirty="0" err="1" smtClean="0"/>
              <a:t>seq</a:t>
            </a:r>
            <a:r>
              <a:rPr lang="nl-NL" dirty="0" smtClean="0"/>
              <a:t>:</a:t>
            </a:r>
          </a:p>
          <a:p>
            <a:pPr lvl="1"/>
            <a:r>
              <a:rPr lang="nl-NL" dirty="0" err="1" smtClean="0"/>
              <a:t>Quality</a:t>
            </a:r>
            <a:r>
              <a:rPr lang="nl-NL" dirty="0" smtClean="0"/>
              <a:t> control data</a:t>
            </a:r>
          </a:p>
          <a:p>
            <a:pPr lvl="1"/>
            <a:r>
              <a:rPr lang="nl-NL" dirty="0" err="1" smtClean="0"/>
              <a:t>Mapping</a:t>
            </a:r>
            <a:r>
              <a:rPr lang="nl-NL" dirty="0" smtClean="0"/>
              <a:t> (BOWTIE2)</a:t>
            </a:r>
          </a:p>
          <a:p>
            <a:pPr lvl="1"/>
            <a:r>
              <a:rPr lang="nl-NL" dirty="0" smtClean="0"/>
              <a:t>Conversie format, </a:t>
            </a:r>
            <a:r>
              <a:rPr lang="nl-NL" dirty="0" err="1" smtClean="0"/>
              <a:t>indexing</a:t>
            </a:r>
            <a:r>
              <a:rPr lang="nl-NL" dirty="0" smtClean="0"/>
              <a:t> en </a:t>
            </a:r>
            <a:r>
              <a:rPr lang="nl-NL" dirty="0" err="1" smtClean="0"/>
              <a:t>sorting</a:t>
            </a:r>
            <a:endParaRPr lang="nl-NL" dirty="0" smtClean="0"/>
          </a:p>
          <a:p>
            <a:pPr lvl="1"/>
            <a:r>
              <a:rPr lang="nl-NL" dirty="0" err="1" smtClean="0"/>
              <a:t>Peakcalling</a:t>
            </a:r>
            <a:r>
              <a:rPr lang="nl-NL" dirty="0" smtClean="0"/>
              <a:t> (MACS2)</a:t>
            </a:r>
          </a:p>
          <a:p>
            <a:pPr lvl="1"/>
            <a:r>
              <a:rPr lang="nl-NL" dirty="0" err="1" smtClean="0"/>
              <a:t>Visualizing</a:t>
            </a:r>
            <a:r>
              <a:rPr lang="nl-NL" dirty="0" smtClean="0"/>
              <a:t> (IGV)</a:t>
            </a:r>
          </a:p>
          <a:p>
            <a:pPr marL="201168" lvl="1" indent="0">
              <a:buNone/>
            </a:pPr>
            <a:endParaRPr lang="nl-NL" dirty="0" smtClean="0"/>
          </a:p>
          <a:p>
            <a:pPr marL="201168" lvl="1" indent="0">
              <a:buNone/>
            </a:pPr>
            <a:r>
              <a:rPr lang="nl-NL" dirty="0" smtClean="0"/>
              <a:t>Micro-array </a:t>
            </a:r>
            <a:r>
              <a:rPr lang="nl-NL" dirty="0"/>
              <a:t>data </a:t>
            </a:r>
            <a:r>
              <a:rPr lang="nl-NL" dirty="0" smtClean="0"/>
              <a:t>analyse:</a:t>
            </a:r>
          </a:p>
          <a:p>
            <a:pPr lvl="1"/>
            <a:r>
              <a:rPr lang="nl-NL" dirty="0" smtClean="0"/>
              <a:t>R-program </a:t>
            </a:r>
            <a:r>
              <a:rPr lang="nl-NL" dirty="0" err="1" smtClean="0"/>
              <a:t>language</a:t>
            </a:r>
            <a:endParaRPr lang="nl-NL" dirty="0" smtClean="0"/>
          </a:p>
          <a:p>
            <a:pPr lvl="1"/>
            <a:r>
              <a:rPr lang="nl-NL" dirty="0" smtClean="0"/>
              <a:t>Veranderd de expressie van BMP4 en de andere gerelateerde genen onder invloed van oestrogeen behandeling? </a:t>
            </a:r>
            <a:r>
              <a:rPr lang="nl-NL" dirty="0" smtClean="0">
                <a:sym typeface="Wingdings"/>
              </a:rPr>
              <a:t> wordt de expressie van BMP4 door ER geregeld?</a:t>
            </a:r>
            <a:endParaRPr lang="nl-NL" dirty="0" smtClean="0"/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70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Accomodatie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Courier New" charset="0"/>
              <a:buChar char="o"/>
            </a:pPr>
            <a:r>
              <a:rPr lang="nl-NL" dirty="0" smtClean="0"/>
              <a:t>Mijn verblijf </a:t>
            </a:r>
            <a:r>
              <a:rPr lang="nl-NL" dirty="0" err="1" smtClean="0"/>
              <a:t>Rauhaniementie</a:t>
            </a:r>
            <a:r>
              <a:rPr lang="nl-NL" dirty="0" smtClean="0"/>
              <a:t> 26 </a:t>
            </a:r>
          </a:p>
          <a:p>
            <a:pPr lvl="1">
              <a:buFont typeface="Courier New" charset="0"/>
              <a:buChar char="o"/>
            </a:pPr>
            <a:r>
              <a:rPr lang="nl-NL" dirty="0" smtClean="0"/>
              <a:t>Appartement blok van </a:t>
            </a:r>
            <a:r>
              <a:rPr lang="nl-NL" dirty="0"/>
              <a:t>TOAS (Tampere Student </a:t>
            </a:r>
            <a:r>
              <a:rPr lang="nl-NL" dirty="0" err="1"/>
              <a:t>Housing</a:t>
            </a:r>
            <a:r>
              <a:rPr lang="nl-NL" dirty="0"/>
              <a:t> </a:t>
            </a:r>
            <a:r>
              <a:rPr lang="nl-NL" dirty="0" smtClean="0"/>
              <a:t>Foundation)</a:t>
            </a:r>
          </a:p>
          <a:p>
            <a:pPr lvl="1">
              <a:buFont typeface="Courier New" charset="0"/>
              <a:buChar char="o"/>
            </a:pPr>
            <a:r>
              <a:rPr lang="nl-NL" dirty="0" err="1" smtClean="0"/>
              <a:t>Rauhaniementie</a:t>
            </a:r>
            <a:r>
              <a:rPr lang="nl-NL" dirty="0" smtClean="0"/>
              <a:t> + </a:t>
            </a:r>
            <a:r>
              <a:rPr lang="nl-NL" dirty="0" err="1" smtClean="0"/>
              <a:t>Lapinkaari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smtClean="0"/>
              <a:t>(= studentenverblijf met alleen maar </a:t>
            </a:r>
            <a:r>
              <a:rPr lang="nl-NL" dirty="0" err="1" smtClean="0"/>
              <a:t>exchangestudents</a:t>
            </a:r>
            <a:r>
              <a:rPr lang="nl-NL" dirty="0" smtClean="0"/>
              <a:t>!)</a:t>
            </a:r>
          </a:p>
          <a:p>
            <a:pPr lvl="1">
              <a:buFont typeface="Courier New" charset="0"/>
              <a:buChar char="o"/>
            </a:pPr>
            <a:r>
              <a:rPr lang="nl-NL" dirty="0" smtClean="0"/>
              <a:t>Max 30 min te voet naar </a:t>
            </a:r>
            <a:r>
              <a:rPr lang="nl-NL" dirty="0" err="1" smtClean="0"/>
              <a:t>BioMediTech</a:t>
            </a:r>
            <a:endParaRPr lang="nl-NL" dirty="0" smtClean="0"/>
          </a:p>
          <a:p>
            <a:pPr lvl="1">
              <a:buFont typeface="Courier New" charset="0"/>
              <a:buChar char="o"/>
            </a:pPr>
            <a:r>
              <a:rPr lang="nl-NL" dirty="0" smtClean="0"/>
              <a:t>Zeer dicht bij het meer en bos!</a:t>
            </a:r>
          </a:p>
          <a:p>
            <a:pPr lvl="1">
              <a:buFont typeface="Courier New" charset="0"/>
              <a:buChar char="o"/>
            </a:pPr>
            <a:r>
              <a:rPr lang="nl-NL" dirty="0" smtClean="0"/>
              <a:t>10 min van centrum met bus (=30min te voet)</a:t>
            </a:r>
          </a:p>
          <a:p>
            <a:pPr>
              <a:buFont typeface="Courier New" charset="0"/>
              <a:buChar char="o"/>
            </a:pPr>
            <a:r>
              <a:rPr lang="nl-NL" dirty="0" smtClean="0"/>
              <a:t>Ieder gebouw bevat Sauna</a:t>
            </a:r>
          </a:p>
          <a:p>
            <a:pPr lvl="1">
              <a:buFont typeface="Courier New" charset="0"/>
              <a:buChar char="o"/>
            </a:pPr>
            <a:r>
              <a:rPr lang="nl-NL" dirty="0" smtClean="0"/>
              <a:t>Meeste ook fitness</a:t>
            </a:r>
          </a:p>
          <a:p>
            <a:pPr>
              <a:buFont typeface="Courier New" charset="0"/>
              <a:buChar char="o"/>
            </a:pPr>
            <a:r>
              <a:rPr lang="nl-NL" dirty="0" err="1" smtClean="0"/>
              <a:t>Rauhaniemi</a:t>
            </a:r>
            <a:endParaRPr lang="nl-NL" dirty="0" smtClean="0"/>
          </a:p>
          <a:p>
            <a:pPr lvl="1">
              <a:buFont typeface="Courier New" charset="0"/>
              <a:buChar char="o"/>
            </a:pPr>
            <a:r>
              <a:rPr lang="nl-NL" dirty="0" smtClean="0"/>
              <a:t>Rustiger</a:t>
            </a:r>
          </a:p>
          <a:p>
            <a:pPr lvl="1">
              <a:buFont typeface="Courier New" charset="0"/>
              <a:buChar char="o"/>
            </a:pPr>
            <a:r>
              <a:rPr lang="nl-NL" dirty="0" smtClean="0"/>
              <a:t>Grotere kamer met keuken en badkamer</a:t>
            </a:r>
            <a:br>
              <a:rPr lang="nl-NL" dirty="0" smtClean="0"/>
            </a:br>
            <a:r>
              <a:rPr lang="nl-NL" dirty="0" smtClean="0"/>
              <a:t>gedeeld met 2 of 3</a:t>
            </a:r>
          </a:p>
          <a:p>
            <a:pPr lvl="1">
              <a:buFont typeface="Courier New" charset="0"/>
              <a:buChar char="o"/>
            </a:pPr>
            <a:endParaRPr lang="nl-NL" dirty="0"/>
          </a:p>
          <a:p>
            <a:pPr lvl="1">
              <a:buFont typeface="Courier New" charset="0"/>
              <a:buChar char="o"/>
            </a:pP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058" y="3025504"/>
            <a:ext cx="4468622" cy="2951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598" y="1845734"/>
            <a:ext cx="2072082" cy="108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04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8042</TotalTime>
  <Words>964</Words>
  <Application>Microsoft Macintosh PowerPoint</Application>
  <PresentationFormat>Widescreen</PresentationFormat>
  <Paragraphs>183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Calibri</vt:lpstr>
      <vt:lpstr>Calibri Light</vt:lpstr>
      <vt:lpstr>Courier New</vt:lpstr>
      <vt:lpstr>Symbol</vt:lpstr>
      <vt:lpstr>Times New Roman</vt:lpstr>
      <vt:lpstr>Wingdings</vt:lpstr>
      <vt:lpstr>Arial</vt:lpstr>
      <vt:lpstr>Retrospect</vt:lpstr>
      <vt:lpstr>Stage-ervaring  Simon Vanackere</vt:lpstr>
      <vt:lpstr>Tampere</vt:lpstr>
      <vt:lpstr>Tampere</vt:lpstr>
      <vt:lpstr>Biomeditech</vt:lpstr>
      <vt:lpstr>Werk en collega’s</vt:lpstr>
      <vt:lpstr>Stage-onderwerp</vt:lpstr>
      <vt:lpstr>Stage-onderwerp</vt:lpstr>
      <vt:lpstr>Stage onderwerp</vt:lpstr>
      <vt:lpstr>Accomodatie</vt:lpstr>
      <vt:lpstr>Accomodatie</vt:lpstr>
      <vt:lpstr>Accomodatie</vt:lpstr>
      <vt:lpstr>Transport &amp; communicatie</vt:lpstr>
      <vt:lpstr>Voordelen</vt:lpstr>
      <vt:lpstr>Pro’s</vt:lpstr>
      <vt:lpstr>Pro’s</vt:lpstr>
      <vt:lpstr>Con’s</vt:lpstr>
      <vt:lpstr>Con’s</vt:lpstr>
      <vt:lpstr>Finnish things:</vt:lpstr>
      <vt:lpstr>Tips</vt:lpstr>
      <vt:lpstr>Tips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Stage-ervaring  Simon Vanackere</dc:title>
  <dc:creator>Simon Vanackere</dc:creator>
  <cp:lastModifiedBy>Simon Vanackere</cp:lastModifiedBy>
  <cp:revision>46</cp:revision>
  <dcterms:created xsi:type="dcterms:W3CDTF">2016-04-30T15:52:51Z</dcterms:created>
  <dcterms:modified xsi:type="dcterms:W3CDTF">2016-06-13T13:30:30Z</dcterms:modified>
</cp:coreProperties>
</file>